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9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</a:t>
            </a:r>
            <a:r>
              <a:rPr b="0" lang="en-US" sz="4400" spc="-1" strike="noStrike">
                <a:latin typeface="Arial"/>
              </a:rPr>
              <a:t>title text </a:t>
            </a:r>
            <a:r>
              <a:rPr b="0" lang="en-US" sz="4400" spc="-1" strike="noStrike">
                <a:latin typeface="Arial"/>
              </a:rPr>
              <a:t>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107280" y="274320"/>
            <a:ext cx="4005720" cy="228348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2"/>
          <a:stretch/>
        </p:blipFill>
        <p:spPr>
          <a:xfrm>
            <a:off x="4480560" y="91440"/>
            <a:ext cx="7396920" cy="3233520"/>
          </a:xfrm>
          <a:prstGeom prst="rect">
            <a:avLst/>
          </a:prstGeom>
          <a:ln>
            <a:noFill/>
          </a:ln>
        </p:spPr>
      </p:pic>
      <p:pic>
        <p:nvPicPr>
          <p:cNvPr id="40" name="" descr=""/>
          <p:cNvPicPr/>
          <p:nvPr/>
        </p:nvPicPr>
        <p:blipFill>
          <a:blip r:embed="rId3"/>
          <a:stretch/>
        </p:blipFill>
        <p:spPr>
          <a:xfrm>
            <a:off x="4114800" y="3383280"/>
            <a:ext cx="7953480" cy="331668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365760" y="0"/>
            <a:ext cx="25599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4554360" y="19440"/>
            <a:ext cx="13888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4645800" y="3036960"/>
            <a:ext cx="84024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182880" y="2834640"/>
            <a:ext cx="3747240" cy="196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(a) Boxplots de precipitación annual en el pixel más cercano a Quinta Normal (QN).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(-33.44°S,-70.68°W)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(b)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Función de densidad de probabilidad empírica para precipitacion annual en QN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(c) Función de distribución de probabildidad acumulada (CDF) para la precipitacion annual en QN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. Las curvas con transparencia en gris corresponden a las CDF de 1999 simulaciones de montecarlo utilizando los datos del experimento picontrol con submuestras de 30 años.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CustomShape 1"/>
          <p:cNvSpPr/>
          <p:nvPr/>
        </p:nvSpPr>
        <p:spPr>
          <a:xfrm>
            <a:off x="91440" y="135360"/>
            <a:ext cx="2833920" cy="65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Anomalías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anuales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. Para cada modelo se toman sólo los tiempos secos/lluviosos (percentiles 10 y 90 de QN). Luego se juntan todos los mapas de cada modelo y variable en un mismo dataset teniendo una colección de mapas secos/lluviosos. Luego estos datos se agrupan por kmeans tomando 3 clusters construidos con precipitación, temperatura superficial del mar y presión a nivel del mar.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La figura muestra los promedios de estos “clusters multimodelo” para los años LLUVIOSOS del experimento SSTCLIM.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El numero de la esquina es el numero de mapas que construyen el cluster.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96" name="" descr=""/>
          <p:cNvPicPr/>
          <p:nvPr/>
        </p:nvPicPr>
        <p:blipFill>
          <a:blip r:embed="rId1"/>
          <a:stretch/>
        </p:blipFill>
        <p:spPr>
          <a:xfrm>
            <a:off x="2945160" y="0"/>
            <a:ext cx="9246600" cy="6857280"/>
          </a:xfrm>
          <a:prstGeom prst="rect">
            <a:avLst/>
          </a:prstGeom>
          <a:ln>
            <a:noFill/>
          </a:ln>
        </p:spPr>
      </p:pic>
      <p:sp>
        <p:nvSpPr>
          <p:cNvPr id="97" name="CustomShape 2"/>
          <p:cNvSpPr/>
          <p:nvPr/>
        </p:nvSpPr>
        <p:spPr>
          <a:xfrm>
            <a:off x="11796120" y="110880"/>
            <a:ext cx="306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8" name="CustomShape 3"/>
          <p:cNvSpPr/>
          <p:nvPr/>
        </p:nvSpPr>
        <p:spPr>
          <a:xfrm>
            <a:off x="11835000" y="2288880"/>
            <a:ext cx="306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9" name="CustomShape 4"/>
          <p:cNvSpPr/>
          <p:nvPr/>
        </p:nvSpPr>
        <p:spPr>
          <a:xfrm>
            <a:off x="11835000" y="4464000"/>
            <a:ext cx="294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91440" y="135360"/>
            <a:ext cx="2833920" cy="65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Anomalías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mensuales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. Para cada modelo se toman sólo los tiempos secos/lluviosos (percentiles 10 y 90 de QN). Luego se juntan todos los mapas de cada modelo y variable en un mismo dataset teniendo una colección de mapas secos/lluviosos. Luego estos datos se agrupan por kmeans tomando 3 clusters construidos con precipitación, temperatura superficial del mar y presión a nivel del mar.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La figura muestra los promedios de estos “clusters multimodelo” para los años SECOS del experimento SSTCLIM.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El numero de la esquina es el numero de mapas que construyen el cluster.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3505320" y="360"/>
            <a:ext cx="8686080" cy="6735600"/>
          </a:xfrm>
          <a:prstGeom prst="rect">
            <a:avLst/>
          </a:prstGeom>
          <a:ln>
            <a:noFill/>
          </a:ln>
        </p:spPr>
      </p:pic>
      <p:grpSp>
        <p:nvGrpSpPr>
          <p:cNvPr id="102" name="Group 2"/>
          <p:cNvGrpSpPr/>
          <p:nvPr/>
        </p:nvGrpSpPr>
        <p:grpSpPr>
          <a:xfrm>
            <a:off x="11815920" y="130320"/>
            <a:ext cx="378720" cy="5061960"/>
            <a:chOff x="11815920" y="130320"/>
            <a:chExt cx="378720" cy="5061960"/>
          </a:xfrm>
        </p:grpSpPr>
        <p:sp>
          <p:nvSpPr>
            <p:cNvPr id="103" name="CustomShape 3"/>
            <p:cNvSpPr/>
            <p:nvPr/>
          </p:nvSpPr>
          <p:spPr>
            <a:xfrm>
              <a:off x="11871720" y="1748880"/>
              <a:ext cx="30672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b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04" name="CustomShape 4"/>
            <p:cNvSpPr/>
            <p:nvPr/>
          </p:nvSpPr>
          <p:spPr>
            <a:xfrm>
              <a:off x="11867040" y="3311280"/>
              <a:ext cx="29484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c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05" name="CustomShape 5"/>
            <p:cNvSpPr/>
            <p:nvPr/>
          </p:nvSpPr>
          <p:spPr>
            <a:xfrm>
              <a:off x="11815920" y="130320"/>
              <a:ext cx="30672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a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06" name="CustomShape 6"/>
            <p:cNvSpPr/>
            <p:nvPr/>
          </p:nvSpPr>
          <p:spPr>
            <a:xfrm>
              <a:off x="11887920" y="4846320"/>
              <a:ext cx="30672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d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91440" y="135360"/>
            <a:ext cx="2833920" cy="65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Anomalías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mensuales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. Para cada modelo se toman sólo los tiempos secos/lluviosos (percentiles 10 y 90 de QN). Luego se juntan todos los mapas de cada modelo y variable en un mismo dataset teniendo una colección de mapas secos/lluviosos. Luego estos datos se agrupan por kmeans tomando 3 clusters construidos con precipitación, temperatura superficial del mar y presión a nivel del mar.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La figura muestra los promedios de estos “clusters multimodelo” para los años LLUVIOSOS del experimento SSTCLIM.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El numero de la esquina es el numero de mapas que construyen el cluster.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3349080" y="0"/>
            <a:ext cx="8842320" cy="6856920"/>
          </a:xfrm>
          <a:prstGeom prst="rect">
            <a:avLst/>
          </a:prstGeom>
          <a:ln>
            <a:noFill/>
          </a:ln>
        </p:spPr>
      </p:pic>
      <p:grpSp>
        <p:nvGrpSpPr>
          <p:cNvPr id="109" name="Group 2"/>
          <p:cNvGrpSpPr/>
          <p:nvPr/>
        </p:nvGrpSpPr>
        <p:grpSpPr>
          <a:xfrm>
            <a:off x="11761920" y="83520"/>
            <a:ext cx="378720" cy="5061960"/>
            <a:chOff x="11761920" y="83520"/>
            <a:chExt cx="378720" cy="5061960"/>
          </a:xfrm>
        </p:grpSpPr>
        <p:sp>
          <p:nvSpPr>
            <p:cNvPr id="110" name="CustomShape 3"/>
            <p:cNvSpPr/>
            <p:nvPr/>
          </p:nvSpPr>
          <p:spPr>
            <a:xfrm>
              <a:off x="11817720" y="1702080"/>
              <a:ext cx="30672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b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11" name="CustomShape 4"/>
            <p:cNvSpPr/>
            <p:nvPr/>
          </p:nvSpPr>
          <p:spPr>
            <a:xfrm>
              <a:off x="11813040" y="3264480"/>
              <a:ext cx="29484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c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12" name="CustomShape 5"/>
            <p:cNvSpPr/>
            <p:nvPr/>
          </p:nvSpPr>
          <p:spPr>
            <a:xfrm>
              <a:off x="11761920" y="83520"/>
              <a:ext cx="30672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a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13" name="CustomShape 6"/>
            <p:cNvSpPr/>
            <p:nvPr/>
          </p:nvSpPr>
          <p:spPr>
            <a:xfrm>
              <a:off x="11833920" y="4799520"/>
              <a:ext cx="30672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d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91440" y="135360"/>
            <a:ext cx="2833920" cy="65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Anomalías de invierno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. Para cada modelo se toman sólo los tiempos secos/lluviosos (percentiles 10 y 90 de QN). Luego se juntan todos los mapas de cada modelo y variable en un mismo dataset teniendo una colección de mapas secos/lluviosos. Luego estos datos se agrupan por kmeans tomando 3 clusters construidos con precipitación, temperatura superficial del mar y presión a nivel del mar.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La figura muestra los promedios de estos “clusters multimodelo” para los años SECOS del experimento SSTCLIM.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El numero de la esquina es el numero de mapas que construyen el cluster.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3017520" y="360"/>
            <a:ext cx="9142920" cy="6856920"/>
          </a:xfrm>
          <a:prstGeom prst="rect">
            <a:avLst/>
          </a:prstGeom>
          <a:ln>
            <a:noFill/>
          </a:ln>
        </p:spPr>
      </p:pic>
      <p:sp>
        <p:nvSpPr>
          <p:cNvPr id="116" name="CustomShape 2"/>
          <p:cNvSpPr/>
          <p:nvPr/>
        </p:nvSpPr>
        <p:spPr>
          <a:xfrm>
            <a:off x="11796120" y="110880"/>
            <a:ext cx="306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11835000" y="2288880"/>
            <a:ext cx="306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18" name="CustomShape 4"/>
          <p:cNvSpPr/>
          <p:nvPr/>
        </p:nvSpPr>
        <p:spPr>
          <a:xfrm>
            <a:off x="11835000" y="4464000"/>
            <a:ext cx="294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91440" y="135360"/>
            <a:ext cx="2833920" cy="65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Anomalías de invierno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. Para cada modelo se toman sólo los tiempos secos/lluviosos (percentiles 10 y 90 de QN). Luego se juntan todos los mapas de cada modelo y variable en un mismo dataset teniendo una colección de mapas secos/lluviosos. Luego estos datos se agrupan por kmeans tomando 3 clusters construidos con precipitación, temperatura superficial del mar y presión a nivel del mar.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La figura muestra los promedios de estos “clusters multimodelo” para los años LLUVIOSOS del experimento SSTCLIM.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El numero de la esquina es el numero de mapas que construyen el cluster.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3048480" y="0"/>
            <a:ext cx="9142920" cy="6856920"/>
          </a:xfrm>
          <a:prstGeom prst="rect">
            <a:avLst/>
          </a:prstGeom>
          <a:ln>
            <a:noFill/>
          </a:ln>
        </p:spPr>
      </p:pic>
      <p:sp>
        <p:nvSpPr>
          <p:cNvPr id="121" name="CustomShape 2"/>
          <p:cNvSpPr/>
          <p:nvPr/>
        </p:nvSpPr>
        <p:spPr>
          <a:xfrm>
            <a:off x="11796120" y="110880"/>
            <a:ext cx="306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11835000" y="2288880"/>
            <a:ext cx="306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3" name="CustomShape 4"/>
          <p:cNvSpPr/>
          <p:nvPr/>
        </p:nvSpPr>
        <p:spPr>
          <a:xfrm>
            <a:off x="11835000" y="4464000"/>
            <a:ext cx="294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91440" y="135360"/>
            <a:ext cx="2833920" cy="65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Anomalías de verano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. Para cada modelo se toman sólo los tiempos secos/lluviosos (percentiles 10 y 90 de QN). Luego se juntan todos los mapas de cada modelo y variable en un mismo dataset teniendo una colección de mapas secos/lluviosos. Luego estos datos se agrupan por kmeans tomando 3 clusters construidos con precipitación, temperatura superficial del mar y presión a nivel del mar.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La figura muestra los promedios de estos “clusters multimodelo” para los años SECOS del experimento SSTCLIM.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El numero de la esquina es el numero de mapas que construyen el cluster.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tretch/>
        </p:blipFill>
        <p:spPr>
          <a:xfrm>
            <a:off x="3048480" y="0"/>
            <a:ext cx="9142920" cy="6856920"/>
          </a:xfrm>
          <a:prstGeom prst="rect">
            <a:avLst/>
          </a:prstGeom>
          <a:ln>
            <a:noFill/>
          </a:ln>
        </p:spPr>
      </p:pic>
      <p:sp>
        <p:nvSpPr>
          <p:cNvPr id="126" name="CustomShape 2"/>
          <p:cNvSpPr/>
          <p:nvPr/>
        </p:nvSpPr>
        <p:spPr>
          <a:xfrm>
            <a:off x="11796120" y="110880"/>
            <a:ext cx="306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11835000" y="2288880"/>
            <a:ext cx="306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CustomShape 4"/>
          <p:cNvSpPr/>
          <p:nvPr/>
        </p:nvSpPr>
        <p:spPr>
          <a:xfrm>
            <a:off x="11835000" y="4464000"/>
            <a:ext cx="294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91440" y="135360"/>
            <a:ext cx="2833920" cy="65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Anomalías de verano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. Para cada modelo se toman sólo los tiempos secos/lluviosos (percentiles 10 y 90 de QN). Luego se juntan todos los mapas de cada modelo y variable en un mismo dataset teniendo una colección de mapas secos/lluviosos. Luego estos datos se agrupan por kmeans tomando 3 clusters construidos con precipitación, temperatura superficial del mar y presión a nivel del mar.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La figura muestra los promedios de estos “clusters multimodelo” para los años LLUVIOSOS del experimento SSTCLIM.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El numero de la esquina es el numero de mapas que construyen el cluster.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30" name="" descr=""/>
          <p:cNvPicPr/>
          <p:nvPr/>
        </p:nvPicPr>
        <p:blipFill>
          <a:blip r:embed="rId1"/>
          <a:stretch/>
        </p:blipFill>
        <p:spPr>
          <a:xfrm>
            <a:off x="3048480" y="360"/>
            <a:ext cx="9142920" cy="6856920"/>
          </a:xfrm>
          <a:prstGeom prst="rect">
            <a:avLst/>
          </a:prstGeom>
          <a:ln>
            <a:noFill/>
          </a:ln>
        </p:spPr>
      </p:pic>
      <p:sp>
        <p:nvSpPr>
          <p:cNvPr id="131" name="CustomShape 2"/>
          <p:cNvSpPr/>
          <p:nvPr/>
        </p:nvSpPr>
        <p:spPr>
          <a:xfrm>
            <a:off x="11796120" y="110880"/>
            <a:ext cx="306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11834640" y="2288880"/>
            <a:ext cx="306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33" name="CustomShape 4"/>
          <p:cNvSpPr/>
          <p:nvPr/>
        </p:nvSpPr>
        <p:spPr>
          <a:xfrm>
            <a:off x="11834640" y="4464000"/>
            <a:ext cx="294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0" y="182880"/>
            <a:ext cx="5812920" cy="255780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6181920" y="148680"/>
            <a:ext cx="5846400" cy="257256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274320" y="0"/>
            <a:ext cx="8226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" name="CustomShape 2"/>
          <p:cNvSpPr/>
          <p:nvPr/>
        </p:nvSpPr>
        <p:spPr>
          <a:xfrm>
            <a:off x="6492240" y="0"/>
            <a:ext cx="10054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9" name="" descr=""/>
          <p:cNvPicPr/>
          <p:nvPr/>
        </p:nvPicPr>
        <p:blipFill>
          <a:blip r:embed="rId3"/>
          <a:stretch/>
        </p:blipFill>
        <p:spPr>
          <a:xfrm>
            <a:off x="4122720" y="2968560"/>
            <a:ext cx="8067600" cy="3613320"/>
          </a:xfrm>
          <a:prstGeom prst="rect">
            <a:avLst/>
          </a:prstGeom>
          <a:ln>
            <a:noFill/>
          </a:ln>
        </p:spPr>
      </p:pic>
      <p:sp>
        <p:nvSpPr>
          <p:cNvPr id="50" name="CustomShape 3"/>
          <p:cNvSpPr/>
          <p:nvPr/>
        </p:nvSpPr>
        <p:spPr>
          <a:xfrm>
            <a:off x="4475160" y="2945520"/>
            <a:ext cx="3693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1" name="CustomShape 4"/>
          <p:cNvSpPr/>
          <p:nvPr/>
        </p:nvSpPr>
        <p:spPr>
          <a:xfrm>
            <a:off x="274320" y="2672280"/>
            <a:ext cx="3846600" cy="41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Diseño del test: 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Hnula(HN): std_sstclim &gt; std_picontrol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Halter(HA): std_sstclim &lt;= std_picontrol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Simulación de Montecarlo: Extraer N submuestras aleatorias de tamaño M del experimento picontrol.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pvalue = (1+#casosHN=True)/(1+#simulacionesMC)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pvalue &lt; 0.05 se rechaza la HN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doi:10.1086/341527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(a) pvalue en función del número de simulaciones de montecarlo.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 Figura realizada utilizando los datos anuales de los modelos en QN. A partir de esa figura se definió el número de remuestreos (N) como 2000, ya que es ahí donde más o menos la varianza residual deja de cambiar.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(b)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pvalue en función del tamaño de la submuestra. 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Línea azul corresponde a M=30 años, escogido subjetivamente debido a que la simulación sstclim es de 30 años y así al comparación es consistente.</a:t>
            </a:r>
            <a:endParaRPr b="0" lang="en-US" sz="11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(c) Función de distribución de probabildidad emírica de la desviación estándar de la simulación picontrol en QN.</a:t>
            </a: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 Línea punteada los valores críticos con un nivel de confianza del 5%. Líńea negra continua es la desviación estándar de sstclim. Si pvalue&lt;0.05 o bien std_sstclim queda a la izquierda de los valores críticos se rechaza la HN.</a:t>
            </a:r>
            <a:endParaRPr b="0" lang="en-US" sz="11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548640" y="2909880"/>
            <a:ext cx="11062440" cy="294048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548640" y="0"/>
            <a:ext cx="11062440" cy="2940480"/>
          </a:xfrm>
          <a:prstGeom prst="rect">
            <a:avLst/>
          </a:prstGeom>
          <a:ln>
            <a:noFill/>
          </a:ln>
        </p:spPr>
      </p:pic>
      <p:sp>
        <p:nvSpPr>
          <p:cNvPr id="54" name="CustomShape 1"/>
          <p:cNvSpPr/>
          <p:nvPr/>
        </p:nvSpPr>
        <p:spPr>
          <a:xfrm>
            <a:off x="274320" y="274320"/>
            <a:ext cx="7311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(a)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" name="CustomShape 2"/>
          <p:cNvSpPr/>
          <p:nvPr/>
        </p:nvSpPr>
        <p:spPr>
          <a:xfrm>
            <a:off x="365760" y="4134240"/>
            <a:ext cx="91404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(b)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" name="CustomShape 3"/>
          <p:cNvSpPr/>
          <p:nvPr/>
        </p:nvSpPr>
        <p:spPr>
          <a:xfrm>
            <a:off x="182880" y="5760720"/>
            <a:ext cx="11885400" cy="94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Datos reproyectados a grilla de 1°x1° para poder calcular el promedio multimodelo.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(a) pvalue del test definido en QN para todos los píxeles del globo.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Para el promedio multimodelo se consideró también el pvalue promedio.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(b) Ratio de la desviación estándar de la simulación sstclim y la desviación estándar de la simulación picontrol (std_sstclim/std_picontrol).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Contorno rojo es aquel con pvalue=0.05 luego de ser suavizado con una media móvil de 9 puntos. La interpretación que le doy es que las zonas dentro de esos contornos son donde std_sstclim &lt; std_picontrol es estadísticamente significativo.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CustomShape 1"/>
          <p:cNvSpPr/>
          <p:nvPr/>
        </p:nvSpPr>
        <p:spPr>
          <a:xfrm>
            <a:off x="274320" y="1188720"/>
            <a:ext cx="10054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(a)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" name="CustomShape 2"/>
          <p:cNvSpPr/>
          <p:nvPr/>
        </p:nvSpPr>
        <p:spPr>
          <a:xfrm>
            <a:off x="366120" y="4134240"/>
            <a:ext cx="100512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(b)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" name="CustomShape 3"/>
          <p:cNvSpPr/>
          <p:nvPr/>
        </p:nvSpPr>
        <p:spPr>
          <a:xfrm>
            <a:off x="182880" y="5669280"/>
            <a:ext cx="11885400" cy="94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Diferencias sstclim y picontrol en términos de eventos extremos.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(a) Extremos secos.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Mapa muestra para un “mundo sin océano” la probabilidad de no exceder la sequía que ocurre 10 de cada 100 años en un “mundo con océano”. Matemáticamente esto es: CDF_sstclim(CDF^{-1}(10%) = CDF_sstclim(Percentil10_picontrol)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(b) Extremos lluviosos. 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Mapa muestra para un “mundo sin océano” la probabilidad de no exceder el año lluvioso que ocurre 10 de cada 100 años en un “mundo con océano”. Matemáticamente esto es: CDF_sstclim(CDF^{-1}(90%) = CDF_sstclim(Percentil90_picontrol)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822960" y="-12600"/>
            <a:ext cx="11022120" cy="292104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830880" y="2818080"/>
            <a:ext cx="11026440" cy="2925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3840480" y="130320"/>
            <a:ext cx="8346960" cy="2220480"/>
          </a:xfrm>
          <a:prstGeom prst="rect">
            <a:avLst/>
          </a:prstGeom>
          <a:ln>
            <a:noFill/>
          </a:ln>
        </p:spPr>
      </p:pic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3840480" y="2324880"/>
            <a:ext cx="8346960" cy="222048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3"/>
          <a:stretch/>
        </p:blipFill>
        <p:spPr>
          <a:xfrm>
            <a:off x="3840480" y="4492080"/>
            <a:ext cx="8346960" cy="2220480"/>
          </a:xfrm>
          <a:prstGeom prst="rect">
            <a:avLst/>
          </a:prstGeom>
          <a:ln>
            <a:noFill/>
          </a:ln>
        </p:spPr>
      </p:pic>
      <p:sp>
        <p:nvSpPr>
          <p:cNvPr id="65" name="CustomShape 1"/>
          <p:cNvSpPr/>
          <p:nvPr/>
        </p:nvSpPr>
        <p:spPr>
          <a:xfrm>
            <a:off x="91440" y="91440"/>
            <a:ext cx="3747600" cy="182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Repetí el análisis pero esta vez utilicé los datos agrupados en estación de verano (ONDEFM) e invierno (AMJJAS) austral.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(a) pvalues para la muestra total (N=N°años*2)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(b) pvalues para la muestra de verano (N=N°años)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(c) pvalues para muestra de invierno (N=N°años)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66" name="CustomShape 2"/>
          <p:cNvSpPr/>
          <p:nvPr/>
        </p:nvSpPr>
        <p:spPr>
          <a:xfrm>
            <a:off x="3749040" y="1025640"/>
            <a:ext cx="10054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(a)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7" name="CustomShape 3"/>
          <p:cNvSpPr/>
          <p:nvPr/>
        </p:nvSpPr>
        <p:spPr>
          <a:xfrm>
            <a:off x="3746880" y="3220200"/>
            <a:ext cx="73332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(b)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8" name="CustomShape 4"/>
          <p:cNvSpPr/>
          <p:nvPr/>
        </p:nvSpPr>
        <p:spPr>
          <a:xfrm>
            <a:off x="3746880" y="5394960"/>
            <a:ext cx="45792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(c)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3843720" y="4544640"/>
            <a:ext cx="8346960" cy="222048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3843720" y="2350080"/>
            <a:ext cx="8346960" cy="22204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3843720" y="164160"/>
            <a:ext cx="8346960" cy="2220480"/>
          </a:xfrm>
          <a:prstGeom prst="rect">
            <a:avLst/>
          </a:prstGeom>
          <a:ln>
            <a:noFill/>
          </a:ln>
        </p:spPr>
      </p:pic>
      <p:sp>
        <p:nvSpPr>
          <p:cNvPr id="72" name="CustomShape 1"/>
          <p:cNvSpPr/>
          <p:nvPr/>
        </p:nvSpPr>
        <p:spPr>
          <a:xfrm>
            <a:off x="3749040" y="989640"/>
            <a:ext cx="8226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(a)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" name="CustomShape 2"/>
          <p:cNvSpPr/>
          <p:nvPr/>
        </p:nvSpPr>
        <p:spPr>
          <a:xfrm>
            <a:off x="3746880" y="3220200"/>
            <a:ext cx="73332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(b)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4" name="CustomShape 3"/>
          <p:cNvSpPr/>
          <p:nvPr/>
        </p:nvSpPr>
        <p:spPr>
          <a:xfrm>
            <a:off x="3746880" y="5394960"/>
            <a:ext cx="45792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(c)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5" name="CustomShape 4"/>
          <p:cNvSpPr/>
          <p:nvPr/>
        </p:nvSpPr>
        <p:spPr>
          <a:xfrm>
            <a:off x="91440" y="91440"/>
            <a:ext cx="3747600" cy="196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Mismos mapas pero para las nuevas muestras.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(a) Ratio de la desviación estándar de sstclim y la desviación estándar de picontrol para la muestra con ambas estaciones.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(b) Ratio de la desviación estándar de sstclim y la desviación estándar de picontrol para la muestra de verano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(c) Ratio de la desviación estándar de sstclim y la desviación estándar de picontrol para la muestra de invierno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Noto Sans CJK SC"/>
              </a:rPr>
              <a:t>Líneas rojas es el contorno de pvalue=0.05</a:t>
            </a: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3349080" y="360"/>
            <a:ext cx="8842680" cy="6857280"/>
          </a:xfrm>
          <a:prstGeom prst="rect">
            <a:avLst/>
          </a:prstGeom>
          <a:ln>
            <a:noFill/>
          </a:ln>
        </p:spPr>
      </p:pic>
      <p:grpSp>
        <p:nvGrpSpPr>
          <p:cNvPr id="77" name="Group 1"/>
          <p:cNvGrpSpPr/>
          <p:nvPr/>
        </p:nvGrpSpPr>
        <p:grpSpPr>
          <a:xfrm>
            <a:off x="11815560" y="130320"/>
            <a:ext cx="378720" cy="5061960"/>
            <a:chOff x="11815560" y="130320"/>
            <a:chExt cx="378720" cy="5061960"/>
          </a:xfrm>
        </p:grpSpPr>
        <p:sp>
          <p:nvSpPr>
            <p:cNvPr id="78" name="CustomShape 2"/>
            <p:cNvSpPr/>
            <p:nvPr/>
          </p:nvSpPr>
          <p:spPr>
            <a:xfrm>
              <a:off x="11871360" y="1748880"/>
              <a:ext cx="30672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b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79" name="CustomShape 3"/>
            <p:cNvSpPr/>
            <p:nvPr/>
          </p:nvSpPr>
          <p:spPr>
            <a:xfrm>
              <a:off x="11866680" y="3311280"/>
              <a:ext cx="29484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c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80" name="CustomShape 4"/>
            <p:cNvSpPr/>
            <p:nvPr/>
          </p:nvSpPr>
          <p:spPr>
            <a:xfrm>
              <a:off x="11815560" y="130320"/>
              <a:ext cx="30672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a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81" name="CustomShape 5"/>
            <p:cNvSpPr/>
            <p:nvPr/>
          </p:nvSpPr>
          <p:spPr>
            <a:xfrm>
              <a:off x="11887560" y="4846320"/>
              <a:ext cx="30672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d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82" name="CustomShape 6"/>
          <p:cNvSpPr/>
          <p:nvPr/>
        </p:nvSpPr>
        <p:spPr>
          <a:xfrm>
            <a:off x="91440" y="135360"/>
            <a:ext cx="2833920" cy="65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Anomalías anuales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. Para cada modelo se toman sólo los tiempos secos/lluviosos (percentiles 10 y 90 de QN). Luego se juntan todos los mapas de cada modelo y variable en un mismo dataset teniendo una colección de mapas secos/lluviosos. Luego estos datos se agrupan por kmeans tomando 3 clusters construidos con precipitación, temperatura superficial del mar y presión a nivel del mar.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La figura muestra los promedios de estos “clusters multimodelo” para los años SECOS del experimento PICONTROL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El numero de la esquina es el numero de mapas que construyen el cluster.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3349080" y="0"/>
            <a:ext cx="8842680" cy="6857280"/>
          </a:xfrm>
          <a:prstGeom prst="rect">
            <a:avLst/>
          </a:prstGeom>
          <a:ln>
            <a:noFill/>
          </a:ln>
        </p:spPr>
      </p:pic>
      <p:grpSp>
        <p:nvGrpSpPr>
          <p:cNvPr id="84" name="Group 1"/>
          <p:cNvGrpSpPr/>
          <p:nvPr/>
        </p:nvGrpSpPr>
        <p:grpSpPr>
          <a:xfrm>
            <a:off x="11815200" y="130320"/>
            <a:ext cx="378720" cy="5061960"/>
            <a:chOff x="11815200" y="130320"/>
            <a:chExt cx="378720" cy="5061960"/>
          </a:xfrm>
        </p:grpSpPr>
        <p:sp>
          <p:nvSpPr>
            <p:cNvPr id="85" name="CustomShape 2"/>
            <p:cNvSpPr/>
            <p:nvPr/>
          </p:nvSpPr>
          <p:spPr>
            <a:xfrm>
              <a:off x="11871000" y="1748880"/>
              <a:ext cx="30672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b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86" name="CustomShape 3"/>
            <p:cNvSpPr/>
            <p:nvPr/>
          </p:nvSpPr>
          <p:spPr>
            <a:xfrm>
              <a:off x="11866320" y="3311280"/>
              <a:ext cx="29484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c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87" name="CustomShape 4"/>
            <p:cNvSpPr/>
            <p:nvPr/>
          </p:nvSpPr>
          <p:spPr>
            <a:xfrm>
              <a:off x="11815200" y="130320"/>
              <a:ext cx="30672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a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88" name="CustomShape 5"/>
            <p:cNvSpPr/>
            <p:nvPr/>
          </p:nvSpPr>
          <p:spPr>
            <a:xfrm>
              <a:off x="11887200" y="4846320"/>
              <a:ext cx="306720" cy="345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latin typeface="Arial"/>
                </a:rPr>
                <a:t>d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89" name="CustomShape 6"/>
          <p:cNvSpPr/>
          <p:nvPr/>
        </p:nvSpPr>
        <p:spPr>
          <a:xfrm>
            <a:off x="91440" y="135360"/>
            <a:ext cx="2833920" cy="65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Anomalías anuales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. Para cada modelo se toman sólo los tiempos secos/lluviosos (percentiles 10 y 90 de QN). Luego se juntan todos los mapas de cada modelo y variable en un mismo dataset teniendo una colección de mapas secos/lluviosos. Luego estos datos se agrupan por kmeans tomando 3 clusters construidos con precipitación, temperatura superficial del mar y presión a nivel del mar.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La figura muestra los promedios de estos “clusters multimodelo” para los años LLUVIOSOS del experimento PICONTROL.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El numero de la esquina es el numero de mapas que construyen el cluster.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91440" y="135360"/>
            <a:ext cx="2833920" cy="653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Anomalías anuales</a:t>
            </a: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. Para cada modelo se toman sólo los tiempos secos/lluviosos (percentiles 10 y 90 de QN). Luego se juntan todos los mapas de cada modelo y variable en un mismo dataset teniendo una colección de mapas secos/lluviosos. Luego estos datos se agrupan por kmeans tomando 3 clusters construidos con precipitación, temperatura superficial del mar y presión a nivel del mar.</a:t>
            </a:r>
            <a:r>
              <a:rPr b="1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 La figura muestra los promedios de estos “clusters multimodelo” para los años SECOS del experimento SSTCLIM. 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El numero de la esquina es el numero de mapas que construyen el cluster.</a:t>
            </a:r>
            <a:endParaRPr b="0" lang="en-US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2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2945160" y="360"/>
            <a:ext cx="9246600" cy="6857280"/>
          </a:xfrm>
          <a:prstGeom prst="rect">
            <a:avLst/>
          </a:prstGeom>
          <a:ln>
            <a:noFill/>
          </a:ln>
        </p:spPr>
      </p:pic>
      <p:sp>
        <p:nvSpPr>
          <p:cNvPr id="92" name="CustomShape 2"/>
          <p:cNvSpPr/>
          <p:nvPr/>
        </p:nvSpPr>
        <p:spPr>
          <a:xfrm>
            <a:off x="11795760" y="110880"/>
            <a:ext cx="306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a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3" name="CustomShape 3"/>
          <p:cNvSpPr/>
          <p:nvPr/>
        </p:nvSpPr>
        <p:spPr>
          <a:xfrm>
            <a:off x="11835000" y="2288880"/>
            <a:ext cx="30672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b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11835000" y="4464000"/>
            <a:ext cx="29484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c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674</TotalTime>
  <Application>LibreOffice/6.4.7.2$Linux_X86_64 LibreOffice_project/40$Build-2</Application>
  <Words>607</Words>
  <Paragraphs>46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2021-06-28T20:39:42Z</dcterms:created>
  <dc:creator>rene garreaud</dc:creator>
  <dc:description/>
  <dc:language>en-US</dc:language>
  <cp:lastModifiedBy/>
  <dcterms:modified xsi:type="dcterms:W3CDTF">2021-09-07T11:16:05Z</dcterms:modified>
  <cp:revision>33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